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25"/>
  </p:notesMasterIdLst>
  <p:sldIdLst>
    <p:sldId id="304" r:id="rId5"/>
    <p:sldId id="373" r:id="rId6"/>
    <p:sldId id="264" r:id="rId7"/>
    <p:sldId id="265" r:id="rId8"/>
    <p:sldId id="307" r:id="rId9"/>
    <p:sldId id="364" r:id="rId10"/>
    <p:sldId id="263" r:id="rId11"/>
    <p:sldId id="266" r:id="rId12"/>
    <p:sldId id="267" r:id="rId13"/>
    <p:sldId id="278" r:id="rId14"/>
    <p:sldId id="350" r:id="rId15"/>
    <p:sldId id="268" r:id="rId16"/>
    <p:sldId id="269" r:id="rId17"/>
    <p:sldId id="270" r:id="rId18"/>
    <p:sldId id="286" r:id="rId19"/>
    <p:sldId id="279" r:id="rId20"/>
    <p:sldId id="374" r:id="rId21"/>
    <p:sldId id="375" r:id="rId22"/>
    <p:sldId id="361" r:id="rId23"/>
    <p:sldId id="297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2923" autoAdjust="0"/>
  </p:normalViewPr>
  <p:slideViewPr>
    <p:cSldViewPr>
      <p:cViewPr varScale="1">
        <p:scale>
          <a:sx n="104" d="100"/>
          <a:sy n="104" d="100"/>
        </p:scale>
        <p:origin x="4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DAC8C-F922-46F7-B470-3F077CCE1DE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7A5B29-99B2-4C3B-902E-19FFA4C50C3A}">
      <dgm:prSet/>
      <dgm:spPr/>
      <dgm:t>
        <a:bodyPr/>
        <a:lstStyle/>
        <a:p>
          <a:r>
            <a:rPr lang="nl-NL" dirty="0"/>
            <a:t>Weet je wat het verschil is tussen voeding en vulling gerelateerd aan de schijf van vijf</a:t>
          </a:r>
          <a:endParaRPr lang="en-US" dirty="0"/>
        </a:p>
      </dgm:t>
    </dgm:pt>
    <dgm:pt modelId="{BD4213E2-FC16-4B73-A4BD-254FDF3282AF}" type="parTrans" cxnId="{0A6AE91D-F05D-4ED8-B0F3-B85521240C8E}">
      <dgm:prSet/>
      <dgm:spPr/>
      <dgm:t>
        <a:bodyPr/>
        <a:lstStyle/>
        <a:p>
          <a:endParaRPr lang="en-US"/>
        </a:p>
      </dgm:t>
    </dgm:pt>
    <dgm:pt modelId="{F61050F5-0603-4C92-8858-7ACF7ED7463B}" type="sibTrans" cxnId="{0A6AE91D-F05D-4ED8-B0F3-B85521240C8E}">
      <dgm:prSet/>
      <dgm:spPr/>
      <dgm:t>
        <a:bodyPr/>
        <a:lstStyle/>
        <a:p>
          <a:endParaRPr lang="en-US"/>
        </a:p>
      </dgm:t>
    </dgm:pt>
    <dgm:pt modelId="{1B4137B7-B50C-43DA-A15F-FC4C0A4E0196}">
      <dgm:prSet/>
      <dgm:spPr/>
      <dgm:t>
        <a:bodyPr/>
        <a:lstStyle/>
        <a:p>
          <a:r>
            <a:rPr lang="nl-NL"/>
            <a:t>Basiskennis over de energiebalans</a:t>
          </a:r>
          <a:endParaRPr lang="en-US"/>
        </a:p>
      </dgm:t>
    </dgm:pt>
    <dgm:pt modelId="{DF083B1D-B47C-4E57-BF85-1E5B39F79A07}" type="parTrans" cxnId="{F43BAD62-C9E8-48F8-A068-1466FE8ED84E}">
      <dgm:prSet/>
      <dgm:spPr/>
      <dgm:t>
        <a:bodyPr/>
        <a:lstStyle/>
        <a:p>
          <a:endParaRPr lang="en-US"/>
        </a:p>
      </dgm:t>
    </dgm:pt>
    <dgm:pt modelId="{9BB45130-5693-4E82-AE05-8FEB67FFB1C2}" type="sibTrans" cxnId="{F43BAD62-C9E8-48F8-A068-1466FE8ED84E}">
      <dgm:prSet/>
      <dgm:spPr/>
      <dgm:t>
        <a:bodyPr/>
        <a:lstStyle/>
        <a:p>
          <a:endParaRPr lang="en-US"/>
        </a:p>
      </dgm:t>
    </dgm:pt>
    <dgm:pt modelId="{849458E8-B7E3-4916-BA48-6C2263E3879D}">
      <dgm:prSet/>
      <dgm:spPr/>
      <dgm:t>
        <a:bodyPr/>
        <a:lstStyle/>
        <a:p>
          <a:r>
            <a:rPr lang="nl-NL"/>
            <a:t>De schijf van vijf uitleggen met concrete voorbeelden.</a:t>
          </a:r>
          <a:endParaRPr lang="en-US"/>
        </a:p>
      </dgm:t>
    </dgm:pt>
    <dgm:pt modelId="{75CBD77B-A71F-4203-A973-03918E87D478}" type="parTrans" cxnId="{BDC1D952-E166-4148-91EB-7650A3E83844}">
      <dgm:prSet/>
      <dgm:spPr/>
      <dgm:t>
        <a:bodyPr/>
        <a:lstStyle/>
        <a:p>
          <a:endParaRPr lang="en-US"/>
        </a:p>
      </dgm:t>
    </dgm:pt>
    <dgm:pt modelId="{D91AA74E-9BBD-4039-BDAE-00A1EE9E792A}" type="sibTrans" cxnId="{BDC1D952-E166-4148-91EB-7650A3E83844}">
      <dgm:prSet/>
      <dgm:spPr/>
      <dgm:t>
        <a:bodyPr/>
        <a:lstStyle/>
        <a:p>
          <a:endParaRPr lang="en-US"/>
        </a:p>
      </dgm:t>
    </dgm:pt>
    <dgm:pt modelId="{DFB4D882-90A9-4946-9ED7-357DFF49C64B}">
      <dgm:prSet/>
      <dgm:spPr/>
      <dgm:t>
        <a:bodyPr/>
        <a:lstStyle/>
        <a:p>
          <a:r>
            <a:rPr lang="nl-NL"/>
            <a:t>De richtlijnen van de schijf van vijf noemen.</a:t>
          </a:r>
          <a:endParaRPr lang="en-US"/>
        </a:p>
      </dgm:t>
    </dgm:pt>
    <dgm:pt modelId="{33E88BBA-934D-41C4-AD0A-CBF56DD798ED}" type="parTrans" cxnId="{8B96A1F8-1710-4507-99DE-9D984590AED3}">
      <dgm:prSet/>
      <dgm:spPr/>
      <dgm:t>
        <a:bodyPr/>
        <a:lstStyle/>
        <a:p>
          <a:endParaRPr lang="en-US"/>
        </a:p>
      </dgm:t>
    </dgm:pt>
    <dgm:pt modelId="{B65EB0C1-A8AB-470A-A79E-7F17A6ADF71E}" type="sibTrans" cxnId="{8B96A1F8-1710-4507-99DE-9D984590AED3}">
      <dgm:prSet/>
      <dgm:spPr/>
      <dgm:t>
        <a:bodyPr/>
        <a:lstStyle/>
        <a:p>
          <a:endParaRPr lang="en-US"/>
        </a:p>
      </dgm:t>
    </dgm:pt>
    <dgm:pt modelId="{3878E196-4C4C-4032-9A45-BC8186D6196D}">
      <dgm:prSet/>
      <dgm:spPr/>
      <dgm:t>
        <a:bodyPr/>
        <a:lstStyle/>
        <a:p>
          <a:r>
            <a:rPr lang="nl-NL" dirty="0"/>
            <a:t>Je eigen voedingspatroon beschrijven en aangeven welke adviezen  het voedingscentrum hierover geeft.</a:t>
          </a:r>
          <a:endParaRPr lang="en-US" dirty="0"/>
        </a:p>
      </dgm:t>
    </dgm:pt>
    <dgm:pt modelId="{925A13AE-393C-438B-BA51-2F9A5FE6811C}" type="parTrans" cxnId="{0FC2A55B-5C23-49BA-BBC5-45A6064215E6}">
      <dgm:prSet/>
      <dgm:spPr/>
      <dgm:t>
        <a:bodyPr/>
        <a:lstStyle/>
        <a:p>
          <a:endParaRPr lang="en-US"/>
        </a:p>
      </dgm:t>
    </dgm:pt>
    <dgm:pt modelId="{B235F1B2-8831-46D0-A95A-AEFA7DBA1212}" type="sibTrans" cxnId="{0FC2A55B-5C23-49BA-BBC5-45A6064215E6}">
      <dgm:prSet/>
      <dgm:spPr/>
      <dgm:t>
        <a:bodyPr/>
        <a:lstStyle/>
        <a:p>
          <a:endParaRPr lang="en-US"/>
        </a:p>
      </dgm:t>
    </dgm:pt>
    <dgm:pt modelId="{E82C0093-469B-463F-A085-AB63F1FDEF94}">
      <dgm:prSet/>
      <dgm:spPr/>
      <dgm:t>
        <a:bodyPr/>
        <a:lstStyle/>
        <a:p>
          <a:r>
            <a:rPr lang="nl-NL"/>
            <a:t>Kan je uitleggen waarom goed slapen goed is voor je gezondheid.</a:t>
          </a:r>
          <a:endParaRPr lang="en-US"/>
        </a:p>
      </dgm:t>
    </dgm:pt>
    <dgm:pt modelId="{81169C33-C03A-46C3-A350-B1C0EC0F9D38}" type="parTrans" cxnId="{AB67FEE3-2833-4E69-904B-DC0D0728A269}">
      <dgm:prSet/>
      <dgm:spPr/>
      <dgm:t>
        <a:bodyPr/>
        <a:lstStyle/>
        <a:p>
          <a:endParaRPr lang="en-US"/>
        </a:p>
      </dgm:t>
    </dgm:pt>
    <dgm:pt modelId="{4FDB8ECE-BDFF-4654-A960-852C758E3163}" type="sibTrans" cxnId="{AB67FEE3-2833-4E69-904B-DC0D0728A269}">
      <dgm:prSet/>
      <dgm:spPr/>
      <dgm:t>
        <a:bodyPr/>
        <a:lstStyle/>
        <a:p>
          <a:endParaRPr lang="en-US"/>
        </a:p>
      </dgm:t>
    </dgm:pt>
    <dgm:pt modelId="{C99704A0-20C2-4A83-97CD-A2F9AC5BBAE5}">
      <dgm:prSet/>
      <dgm:spPr/>
      <dgm:t>
        <a:bodyPr/>
        <a:lstStyle/>
        <a:p>
          <a:r>
            <a:rPr lang="nl-NL"/>
            <a:t>Kan je uitleggen wat beweegrichtlijnen inhouden.</a:t>
          </a:r>
          <a:endParaRPr lang="en-US"/>
        </a:p>
      </dgm:t>
    </dgm:pt>
    <dgm:pt modelId="{CDD34F62-B5AE-4015-8A5D-C53B63301A58}" type="parTrans" cxnId="{8A292ED3-9974-478C-B1C0-9C7476FD601B}">
      <dgm:prSet/>
      <dgm:spPr/>
      <dgm:t>
        <a:bodyPr/>
        <a:lstStyle/>
        <a:p>
          <a:endParaRPr lang="en-US"/>
        </a:p>
      </dgm:t>
    </dgm:pt>
    <dgm:pt modelId="{2B27B72E-F190-409D-A0D2-D8344B4F7CFA}" type="sibTrans" cxnId="{8A292ED3-9974-478C-B1C0-9C7476FD601B}">
      <dgm:prSet/>
      <dgm:spPr/>
      <dgm:t>
        <a:bodyPr/>
        <a:lstStyle/>
        <a:p>
          <a:endParaRPr lang="en-US"/>
        </a:p>
      </dgm:t>
    </dgm:pt>
    <dgm:pt modelId="{66429D36-1CC7-0C44-A89C-ADD71DE022ED}" type="pres">
      <dgm:prSet presAssocID="{F04DAC8C-F922-46F7-B470-3F077CCE1DEC}" presName="diagram" presStyleCnt="0">
        <dgm:presLayoutVars>
          <dgm:dir/>
          <dgm:resizeHandles val="exact"/>
        </dgm:presLayoutVars>
      </dgm:prSet>
      <dgm:spPr/>
    </dgm:pt>
    <dgm:pt modelId="{C0371E6E-6D7F-7D42-9B83-4A250D942083}" type="pres">
      <dgm:prSet presAssocID="{567A5B29-99B2-4C3B-902E-19FFA4C50C3A}" presName="node" presStyleLbl="node1" presStyleIdx="0" presStyleCnt="7">
        <dgm:presLayoutVars>
          <dgm:bulletEnabled val="1"/>
        </dgm:presLayoutVars>
      </dgm:prSet>
      <dgm:spPr/>
    </dgm:pt>
    <dgm:pt modelId="{DD1232C6-D760-3E42-8BDB-AF4134ED142E}" type="pres">
      <dgm:prSet presAssocID="{F61050F5-0603-4C92-8858-7ACF7ED7463B}" presName="sibTrans" presStyleCnt="0"/>
      <dgm:spPr/>
    </dgm:pt>
    <dgm:pt modelId="{9394B150-8CE2-3145-9C2D-F29183994B4B}" type="pres">
      <dgm:prSet presAssocID="{1B4137B7-B50C-43DA-A15F-FC4C0A4E0196}" presName="node" presStyleLbl="node1" presStyleIdx="1" presStyleCnt="7">
        <dgm:presLayoutVars>
          <dgm:bulletEnabled val="1"/>
        </dgm:presLayoutVars>
      </dgm:prSet>
      <dgm:spPr/>
    </dgm:pt>
    <dgm:pt modelId="{DD958E60-0D49-EB4A-A2A6-3B6EC27CB4D7}" type="pres">
      <dgm:prSet presAssocID="{9BB45130-5693-4E82-AE05-8FEB67FFB1C2}" presName="sibTrans" presStyleCnt="0"/>
      <dgm:spPr/>
    </dgm:pt>
    <dgm:pt modelId="{CE52C123-7066-2140-9D99-3BF3F260191D}" type="pres">
      <dgm:prSet presAssocID="{849458E8-B7E3-4916-BA48-6C2263E3879D}" presName="node" presStyleLbl="node1" presStyleIdx="2" presStyleCnt="7">
        <dgm:presLayoutVars>
          <dgm:bulletEnabled val="1"/>
        </dgm:presLayoutVars>
      </dgm:prSet>
      <dgm:spPr/>
    </dgm:pt>
    <dgm:pt modelId="{1C0B7FB9-AA76-A24C-A8A9-EC012C5399C7}" type="pres">
      <dgm:prSet presAssocID="{D91AA74E-9BBD-4039-BDAE-00A1EE9E792A}" presName="sibTrans" presStyleCnt="0"/>
      <dgm:spPr/>
    </dgm:pt>
    <dgm:pt modelId="{2458A2A1-2F7C-6749-9CB4-521CF9EADF94}" type="pres">
      <dgm:prSet presAssocID="{DFB4D882-90A9-4946-9ED7-357DFF49C64B}" presName="node" presStyleLbl="node1" presStyleIdx="3" presStyleCnt="7">
        <dgm:presLayoutVars>
          <dgm:bulletEnabled val="1"/>
        </dgm:presLayoutVars>
      </dgm:prSet>
      <dgm:spPr/>
    </dgm:pt>
    <dgm:pt modelId="{D6F95A5D-2C35-D945-ABDE-5A043763563B}" type="pres">
      <dgm:prSet presAssocID="{B65EB0C1-A8AB-470A-A79E-7F17A6ADF71E}" presName="sibTrans" presStyleCnt="0"/>
      <dgm:spPr/>
    </dgm:pt>
    <dgm:pt modelId="{9D6B1DA4-B3FF-004D-AC2F-BDBD736B5E8F}" type="pres">
      <dgm:prSet presAssocID="{3878E196-4C4C-4032-9A45-BC8186D6196D}" presName="node" presStyleLbl="node1" presStyleIdx="4" presStyleCnt="7">
        <dgm:presLayoutVars>
          <dgm:bulletEnabled val="1"/>
        </dgm:presLayoutVars>
      </dgm:prSet>
      <dgm:spPr/>
    </dgm:pt>
    <dgm:pt modelId="{5F80D8FF-7DF5-314A-9254-EC8DF3B21F4C}" type="pres">
      <dgm:prSet presAssocID="{B235F1B2-8831-46D0-A95A-AEFA7DBA1212}" presName="sibTrans" presStyleCnt="0"/>
      <dgm:spPr/>
    </dgm:pt>
    <dgm:pt modelId="{21F0F123-0078-D44A-9453-892EBA01D9CD}" type="pres">
      <dgm:prSet presAssocID="{E82C0093-469B-463F-A085-AB63F1FDEF94}" presName="node" presStyleLbl="node1" presStyleIdx="5" presStyleCnt="7">
        <dgm:presLayoutVars>
          <dgm:bulletEnabled val="1"/>
        </dgm:presLayoutVars>
      </dgm:prSet>
      <dgm:spPr/>
    </dgm:pt>
    <dgm:pt modelId="{4C1F0A70-B7EC-6E4C-9D13-E17251F28215}" type="pres">
      <dgm:prSet presAssocID="{4FDB8ECE-BDFF-4654-A960-852C758E3163}" presName="sibTrans" presStyleCnt="0"/>
      <dgm:spPr/>
    </dgm:pt>
    <dgm:pt modelId="{389F56FB-495D-B14B-AA1F-D9B6CD4A14F0}" type="pres">
      <dgm:prSet presAssocID="{C99704A0-20C2-4A83-97CD-A2F9AC5BBAE5}" presName="node" presStyleLbl="node1" presStyleIdx="6" presStyleCnt="7">
        <dgm:presLayoutVars>
          <dgm:bulletEnabled val="1"/>
        </dgm:presLayoutVars>
      </dgm:prSet>
      <dgm:spPr/>
    </dgm:pt>
  </dgm:ptLst>
  <dgm:cxnLst>
    <dgm:cxn modelId="{B7CBB81C-196F-F941-8401-55133A21E572}" type="presOf" srcId="{849458E8-B7E3-4916-BA48-6C2263E3879D}" destId="{CE52C123-7066-2140-9D99-3BF3F260191D}" srcOrd="0" destOrd="0" presId="urn:microsoft.com/office/officeart/2005/8/layout/default"/>
    <dgm:cxn modelId="{0A6AE91D-F05D-4ED8-B0F3-B85521240C8E}" srcId="{F04DAC8C-F922-46F7-B470-3F077CCE1DEC}" destId="{567A5B29-99B2-4C3B-902E-19FFA4C50C3A}" srcOrd="0" destOrd="0" parTransId="{BD4213E2-FC16-4B73-A4BD-254FDF3282AF}" sibTransId="{F61050F5-0603-4C92-8858-7ACF7ED7463B}"/>
    <dgm:cxn modelId="{BDC1D952-E166-4148-91EB-7650A3E83844}" srcId="{F04DAC8C-F922-46F7-B470-3F077CCE1DEC}" destId="{849458E8-B7E3-4916-BA48-6C2263E3879D}" srcOrd="2" destOrd="0" parTransId="{75CBD77B-A71F-4203-A973-03918E87D478}" sibTransId="{D91AA74E-9BBD-4039-BDAE-00A1EE9E792A}"/>
    <dgm:cxn modelId="{0FC2A55B-5C23-49BA-BBC5-45A6064215E6}" srcId="{F04DAC8C-F922-46F7-B470-3F077CCE1DEC}" destId="{3878E196-4C4C-4032-9A45-BC8186D6196D}" srcOrd="4" destOrd="0" parTransId="{925A13AE-393C-438B-BA51-2F9A5FE6811C}" sibTransId="{B235F1B2-8831-46D0-A95A-AEFA7DBA1212}"/>
    <dgm:cxn modelId="{F43BAD62-C9E8-48F8-A068-1466FE8ED84E}" srcId="{F04DAC8C-F922-46F7-B470-3F077CCE1DEC}" destId="{1B4137B7-B50C-43DA-A15F-FC4C0A4E0196}" srcOrd="1" destOrd="0" parTransId="{DF083B1D-B47C-4E57-BF85-1E5B39F79A07}" sibTransId="{9BB45130-5693-4E82-AE05-8FEB67FFB1C2}"/>
    <dgm:cxn modelId="{4406087B-7198-2B43-B372-AB05CB8B2296}" type="presOf" srcId="{567A5B29-99B2-4C3B-902E-19FFA4C50C3A}" destId="{C0371E6E-6D7F-7D42-9B83-4A250D942083}" srcOrd="0" destOrd="0" presId="urn:microsoft.com/office/officeart/2005/8/layout/default"/>
    <dgm:cxn modelId="{2C2DC381-7F77-494C-BF55-2BB901B71608}" type="presOf" srcId="{3878E196-4C4C-4032-9A45-BC8186D6196D}" destId="{9D6B1DA4-B3FF-004D-AC2F-BDBD736B5E8F}" srcOrd="0" destOrd="0" presId="urn:microsoft.com/office/officeart/2005/8/layout/default"/>
    <dgm:cxn modelId="{A488DE85-198A-3A46-A921-3DFC1FB05383}" type="presOf" srcId="{1B4137B7-B50C-43DA-A15F-FC4C0A4E0196}" destId="{9394B150-8CE2-3145-9C2D-F29183994B4B}" srcOrd="0" destOrd="0" presId="urn:microsoft.com/office/officeart/2005/8/layout/default"/>
    <dgm:cxn modelId="{448735A5-6AC2-C84C-A523-79046D44EAAC}" type="presOf" srcId="{C99704A0-20C2-4A83-97CD-A2F9AC5BBAE5}" destId="{389F56FB-495D-B14B-AA1F-D9B6CD4A14F0}" srcOrd="0" destOrd="0" presId="urn:microsoft.com/office/officeart/2005/8/layout/default"/>
    <dgm:cxn modelId="{A5BFE5AA-C44E-4142-9247-F827E67166C9}" type="presOf" srcId="{E82C0093-469B-463F-A085-AB63F1FDEF94}" destId="{21F0F123-0078-D44A-9453-892EBA01D9CD}" srcOrd="0" destOrd="0" presId="urn:microsoft.com/office/officeart/2005/8/layout/default"/>
    <dgm:cxn modelId="{5A8A1BB1-17D6-384F-88DD-19572DDF3CEC}" type="presOf" srcId="{F04DAC8C-F922-46F7-B470-3F077CCE1DEC}" destId="{66429D36-1CC7-0C44-A89C-ADD71DE022ED}" srcOrd="0" destOrd="0" presId="urn:microsoft.com/office/officeart/2005/8/layout/default"/>
    <dgm:cxn modelId="{8A292ED3-9974-478C-B1C0-9C7476FD601B}" srcId="{F04DAC8C-F922-46F7-B470-3F077CCE1DEC}" destId="{C99704A0-20C2-4A83-97CD-A2F9AC5BBAE5}" srcOrd="6" destOrd="0" parTransId="{CDD34F62-B5AE-4015-8A5D-C53B63301A58}" sibTransId="{2B27B72E-F190-409D-A0D2-D8344B4F7CFA}"/>
    <dgm:cxn modelId="{AB67FEE3-2833-4E69-904B-DC0D0728A269}" srcId="{F04DAC8C-F922-46F7-B470-3F077CCE1DEC}" destId="{E82C0093-469B-463F-A085-AB63F1FDEF94}" srcOrd="5" destOrd="0" parTransId="{81169C33-C03A-46C3-A350-B1C0EC0F9D38}" sibTransId="{4FDB8ECE-BDFF-4654-A960-852C758E3163}"/>
    <dgm:cxn modelId="{F1D015ED-A25C-2442-BC95-A91E95095EE6}" type="presOf" srcId="{DFB4D882-90A9-4946-9ED7-357DFF49C64B}" destId="{2458A2A1-2F7C-6749-9CB4-521CF9EADF94}" srcOrd="0" destOrd="0" presId="urn:microsoft.com/office/officeart/2005/8/layout/default"/>
    <dgm:cxn modelId="{8B96A1F8-1710-4507-99DE-9D984590AED3}" srcId="{F04DAC8C-F922-46F7-B470-3F077CCE1DEC}" destId="{DFB4D882-90A9-4946-9ED7-357DFF49C64B}" srcOrd="3" destOrd="0" parTransId="{33E88BBA-934D-41C4-AD0A-CBF56DD798ED}" sibTransId="{B65EB0C1-A8AB-470A-A79E-7F17A6ADF71E}"/>
    <dgm:cxn modelId="{70386C86-6EE1-F844-B14D-43187552E1C3}" type="presParOf" srcId="{66429D36-1CC7-0C44-A89C-ADD71DE022ED}" destId="{C0371E6E-6D7F-7D42-9B83-4A250D942083}" srcOrd="0" destOrd="0" presId="urn:microsoft.com/office/officeart/2005/8/layout/default"/>
    <dgm:cxn modelId="{74513C07-35FF-6845-8C7F-A46BE753EB2F}" type="presParOf" srcId="{66429D36-1CC7-0C44-A89C-ADD71DE022ED}" destId="{DD1232C6-D760-3E42-8BDB-AF4134ED142E}" srcOrd="1" destOrd="0" presId="urn:microsoft.com/office/officeart/2005/8/layout/default"/>
    <dgm:cxn modelId="{2F5EBB5E-4576-1844-A84A-E5A616D0B710}" type="presParOf" srcId="{66429D36-1CC7-0C44-A89C-ADD71DE022ED}" destId="{9394B150-8CE2-3145-9C2D-F29183994B4B}" srcOrd="2" destOrd="0" presId="urn:microsoft.com/office/officeart/2005/8/layout/default"/>
    <dgm:cxn modelId="{450065A4-44DB-2248-8C90-D312F66A15C7}" type="presParOf" srcId="{66429D36-1CC7-0C44-A89C-ADD71DE022ED}" destId="{DD958E60-0D49-EB4A-A2A6-3B6EC27CB4D7}" srcOrd="3" destOrd="0" presId="urn:microsoft.com/office/officeart/2005/8/layout/default"/>
    <dgm:cxn modelId="{2B3E4F56-666B-2741-ADB3-30733D8FDDBB}" type="presParOf" srcId="{66429D36-1CC7-0C44-A89C-ADD71DE022ED}" destId="{CE52C123-7066-2140-9D99-3BF3F260191D}" srcOrd="4" destOrd="0" presId="urn:microsoft.com/office/officeart/2005/8/layout/default"/>
    <dgm:cxn modelId="{C2B6A7D3-B757-514F-B40E-F9D122351657}" type="presParOf" srcId="{66429D36-1CC7-0C44-A89C-ADD71DE022ED}" destId="{1C0B7FB9-AA76-A24C-A8A9-EC012C5399C7}" srcOrd="5" destOrd="0" presId="urn:microsoft.com/office/officeart/2005/8/layout/default"/>
    <dgm:cxn modelId="{A7FA009F-1D11-514F-A81E-AF824A1F6140}" type="presParOf" srcId="{66429D36-1CC7-0C44-A89C-ADD71DE022ED}" destId="{2458A2A1-2F7C-6749-9CB4-521CF9EADF94}" srcOrd="6" destOrd="0" presId="urn:microsoft.com/office/officeart/2005/8/layout/default"/>
    <dgm:cxn modelId="{637C0D86-CA43-8F4C-80BA-5D52DB0B87DF}" type="presParOf" srcId="{66429D36-1CC7-0C44-A89C-ADD71DE022ED}" destId="{D6F95A5D-2C35-D945-ABDE-5A043763563B}" srcOrd="7" destOrd="0" presId="urn:microsoft.com/office/officeart/2005/8/layout/default"/>
    <dgm:cxn modelId="{0148C107-1460-6748-AA4C-211987A3B967}" type="presParOf" srcId="{66429D36-1CC7-0C44-A89C-ADD71DE022ED}" destId="{9D6B1DA4-B3FF-004D-AC2F-BDBD736B5E8F}" srcOrd="8" destOrd="0" presId="urn:microsoft.com/office/officeart/2005/8/layout/default"/>
    <dgm:cxn modelId="{6E3C4608-9564-6648-AFE1-9626D64DFC0A}" type="presParOf" srcId="{66429D36-1CC7-0C44-A89C-ADD71DE022ED}" destId="{5F80D8FF-7DF5-314A-9254-EC8DF3B21F4C}" srcOrd="9" destOrd="0" presId="urn:microsoft.com/office/officeart/2005/8/layout/default"/>
    <dgm:cxn modelId="{A54F321A-1184-354C-A5C4-66637E7E2816}" type="presParOf" srcId="{66429D36-1CC7-0C44-A89C-ADD71DE022ED}" destId="{21F0F123-0078-D44A-9453-892EBA01D9CD}" srcOrd="10" destOrd="0" presId="urn:microsoft.com/office/officeart/2005/8/layout/default"/>
    <dgm:cxn modelId="{5C030D7E-2228-7E41-BE37-9EC8C8F2AA6B}" type="presParOf" srcId="{66429D36-1CC7-0C44-A89C-ADD71DE022ED}" destId="{4C1F0A70-B7EC-6E4C-9D13-E17251F28215}" srcOrd="11" destOrd="0" presId="urn:microsoft.com/office/officeart/2005/8/layout/default"/>
    <dgm:cxn modelId="{B6501B3F-D42D-8B41-948A-D431634C5C83}" type="presParOf" srcId="{66429D36-1CC7-0C44-A89C-ADD71DE022ED}" destId="{389F56FB-495D-B14B-AA1F-D9B6CD4A14F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71E6E-6D7F-7D42-9B83-4A250D942083}">
      <dsp:nvSpPr>
        <dsp:cNvPr id="0" name=""/>
        <dsp:cNvSpPr/>
      </dsp:nvSpPr>
      <dsp:spPr>
        <a:xfrm>
          <a:off x="155882" y="2646"/>
          <a:ext cx="2177827" cy="13066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Weet je wat het verschil is tussen voeding en vulling gerelateerd aan de schijf van vijf</a:t>
          </a:r>
          <a:endParaRPr lang="en-US" sz="1500" kern="1200" dirty="0"/>
        </a:p>
      </dsp:txBody>
      <dsp:txXfrm>
        <a:off x="155882" y="2646"/>
        <a:ext cx="2177827" cy="1306696"/>
      </dsp:txXfrm>
    </dsp:sp>
    <dsp:sp modelId="{9394B150-8CE2-3145-9C2D-F29183994B4B}">
      <dsp:nvSpPr>
        <dsp:cNvPr id="0" name=""/>
        <dsp:cNvSpPr/>
      </dsp:nvSpPr>
      <dsp:spPr>
        <a:xfrm>
          <a:off x="2551492" y="2646"/>
          <a:ext cx="2177827" cy="1306696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Basiskennis over de energiebalans</a:t>
          </a:r>
          <a:endParaRPr lang="en-US" sz="1500" kern="1200"/>
        </a:p>
      </dsp:txBody>
      <dsp:txXfrm>
        <a:off x="2551492" y="2646"/>
        <a:ext cx="2177827" cy="1306696"/>
      </dsp:txXfrm>
    </dsp:sp>
    <dsp:sp modelId="{CE52C123-7066-2140-9D99-3BF3F260191D}">
      <dsp:nvSpPr>
        <dsp:cNvPr id="0" name=""/>
        <dsp:cNvSpPr/>
      </dsp:nvSpPr>
      <dsp:spPr>
        <a:xfrm>
          <a:off x="155882" y="1527125"/>
          <a:ext cx="2177827" cy="130669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De schijf van vijf uitleggen met concrete voorbeelden.</a:t>
          </a:r>
          <a:endParaRPr lang="en-US" sz="1500" kern="1200"/>
        </a:p>
      </dsp:txBody>
      <dsp:txXfrm>
        <a:off x="155882" y="1527125"/>
        <a:ext cx="2177827" cy="1306696"/>
      </dsp:txXfrm>
    </dsp:sp>
    <dsp:sp modelId="{2458A2A1-2F7C-6749-9CB4-521CF9EADF94}">
      <dsp:nvSpPr>
        <dsp:cNvPr id="0" name=""/>
        <dsp:cNvSpPr/>
      </dsp:nvSpPr>
      <dsp:spPr>
        <a:xfrm>
          <a:off x="2551492" y="1527125"/>
          <a:ext cx="2177827" cy="130669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De richtlijnen van de schijf van vijf noemen.</a:t>
          </a:r>
          <a:endParaRPr lang="en-US" sz="1500" kern="1200"/>
        </a:p>
      </dsp:txBody>
      <dsp:txXfrm>
        <a:off x="2551492" y="1527125"/>
        <a:ext cx="2177827" cy="1306696"/>
      </dsp:txXfrm>
    </dsp:sp>
    <dsp:sp modelId="{9D6B1DA4-B3FF-004D-AC2F-BDBD736B5E8F}">
      <dsp:nvSpPr>
        <dsp:cNvPr id="0" name=""/>
        <dsp:cNvSpPr/>
      </dsp:nvSpPr>
      <dsp:spPr>
        <a:xfrm>
          <a:off x="155882" y="3051604"/>
          <a:ext cx="2177827" cy="130669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Je eigen voedingspatroon beschrijven en aangeven welke adviezen  het voedingscentrum hierover geeft.</a:t>
          </a:r>
          <a:endParaRPr lang="en-US" sz="1500" kern="1200" dirty="0"/>
        </a:p>
      </dsp:txBody>
      <dsp:txXfrm>
        <a:off x="155882" y="3051604"/>
        <a:ext cx="2177827" cy="1306696"/>
      </dsp:txXfrm>
    </dsp:sp>
    <dsp:sp modelId="{21F0F123-0078-D44A-9453-892EBA01D9CD}">
      <dsp:nvSpPr>
        <dsp:cNvPr id="0" name=""/>
        <dsp:cNvSpPr/>
      </dsp:nvSpPr>
      <dsp:spPr>
        <a:xfrm>
          <a:off x="2551492" y="3051604"/>
          <a:ext cx="2177827" cy="1306696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Kan je uitleggen waarom goed slapen goed is voor je gezondheid.</a:t>
          </a:r>
          <a:endParaRPr lang="en-US" sz="1500" kern="1200"/>
        </a:p>
      </dsp:txBody>
      <dsp:txXfrm>
        <a:off x="2551492" y="3051604"/>
        <a:ext cx="2177827" cy="1306696"/>
      </dsp:txXfrm>
    </dsp:sp>
    <dsp:sp modelId="{389F56FB-495D-B14B-AA1F-D9B6CD4A14F0}">
      <dsp:nvSpPr>
        <dsp:cNvPr id="0" name=""/>
        <dsp:cNvSpPr/>
      </dsp:nvSpPr>
      <dsp:spPr>
        <a:xfrm>
          <a:off x="1353687" y="4576083"/>
          <a:ext cx="2177827" cy="130669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Kan je uitleggen wat beweegrichtlijnen inhouden.</a:t>
          </a:r>
          <a:endParaRPr lang="en-US" sz="1500" kern="1200"/>
        </a:p>
      </dsp:txBody>
      <dsp:txXfrm>
        <a:off x="1353687" y="4576083"/>
        <a:ext cx="2177827" cy="1306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DB85-33FC-4A69-9DFD-136F81759AA9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F546-1CA4-44C8-AEED-2ACB78C01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zakje suiker in een glas water en bijvoorbeeld  havermout in een glas water.</a:t>
            </a:r>
          </a:p>
          <a:p>
            <a:r>
              <a:rPr lang="nl-NL" dirty="0"/>
              <a:t>Dat is hetzelfde wat er in je lichaam gebeurt.</a:t>
            </a:r>
          </a:p>
          <a:p>
            <a:r>
              <a:rPr lang="nl-NL" dirty="0"/>
              <a:t>Uitleg volgende plaatje suikerspiegel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E7C2F-52BD-DF45-BD4B-943437DEF82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1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451-1076-AD40-B949-51FF5B40C09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0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Slapen en ademhaling filmpje Faye 15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A5B7-1DAE-9B4D-A466-B1D279E484C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1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Beweegrichtlijnen 2017 advies van de gezondheidsraad. Verlaagt het risico op chronische ziekten als diabetes, kanker en hart- en vaatziekten en depressieve symptomen en bij </a:t>
            </a:r>
            <a:r>
              <a:rPr lang="nl-NL" dirty="0" err="1"/>
              <a:t>oudereren</a:t>
            </a:r>
            <a:r>
              <a:rPr lang="nl-NL" dirty="0"/>
              <a:t> botbreuken.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E7C2F-52BD-DF45-BD4B-943437DEF82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83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03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92B0-E28D-BC43-B026-9C9FEF30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725A9-7B71-B34D-A22F-0A56717D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6AF32-EDF0-9D4C-9A0B-CD8082E5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C2F05-1F0E-524A-AE83-7333E3E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A992C-40EC-2640-8BA6-44A43E0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8DF3-E992-C644-BB19-6D4FDCFC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F04A27-F54C-3C41-A526-81981D66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7A4DC-BE24-254C-BA3E-854E3AC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A1D1C-04C5-9142-99BC-ED8127A6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CE64D-B96D-3C4B-AEB3-AB1B6C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5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DBAC07-95D8-1C4E-BFB2-E3387C65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C662-86F3-024C-8660-CDF5E45B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C620-09FB-1B4E-9054-6AC89E7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6B9A5-F142-6243-A057-20A1848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F97C0-FEF1-D044-BD06-96DD9F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F93E-CDA9-9344-A57B-45EC423A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84EF4-5FE8-F043-B94B-9C82E60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6AC0D5-220B-D346-A38A-0A78BD38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67A-6C0B-7342-84A4-7675B88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208A7-3586-3441-9BCA-49283D14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48A6-7BE0-E54C-80EC-1E75DAF7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CF4047-0F46-1548-AA9E-AAEF2CD0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93EBB-54F3-AF46-91BE-1760532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E128F-EF05-054B-A7E9-2B3862D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AA148-CABB-F447-929F-8A2B721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EA6C-2BE2-514E-9A29-F658753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C8F2E-757B-914F-968F-95A648A7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6035E0-C17F-8448-8B60-40EF9EE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667AC-E8B9-8241-8BB3-B38FAEF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6322D1-A6CA-B847-A463-52212F03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5E466-05E5-0843-BAD4-10A22A4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E49F9-58B3-CE4F-85D8-F2D43D13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1418E-0555-4944-BE11-5BB8299E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AF730-E77F-F64A-841E-66A0868E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B106EA-D3AE-BA47-9EF4-62CD0CF24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AA4C9-D36F-7444-917B-EF5EB947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D153D6-139C-8F4D-8C7B-8A3BFF9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1EFB9E-27D5-B147-886F-967A486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1AEC36-5650-2340-BEA9-B3454E5E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73FB-97C9-F64B-9583-42641704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C2E25D-0E86-B249-B365-6DC85D4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792AFE-B02A-804E-824C-6EFD7B06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B6164-D63E-DA4B-A4F7-6A560CB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C68927-96CD-4C43-B232-5993DCA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174FE-BD11-7D4E-A3F0-A8E9EA0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26185-E519-874A-841A-CBFEC12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AE06-6AEA-EA49-9173-5DA7575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29D9E-0A66-FD47-AD92-C62B698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12B27-6B9E-A348-AF3A-666B93D0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280E8-04A0-644D-99DE-ED372238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58D6C-E744-9C43-9570-9066CAE1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F86EF-483F-4C48-9410-F813B59D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3249-C948-774D-8D6E-8E102EB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AFFD74-D778-5C46-A471-6B73C7B0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E946D-EBFC-1742-B5E2-E29C9FE8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34DEF-32A8-7748-BEC7-4693B48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5E45C-7DB2-1D43-B4BD-F587F0A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7F2C9-A41E-4749-A45B-0C319DC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95D7-5ED7-F440-9FE2-C77A8D73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84E1A-8886-E549-8CC8-74964D5B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80528-161B-EC40-A486-B17447E8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60D-70B9-4387-B7D1-1CB2A52799CB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62166-E747-FE47-A28F-04DA82D8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2997B-0ED1-C240-A32F-86D1D2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1WjRS-TIie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2C422A0-577F-8A44-9A4A-7435DF886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083" y="532655"/>
            <a:ext cx="8354890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000" dirty="0">
                <a:solidFill>
                  <a:srgbClr val="FFFFFF"/>
                </a:solidFill>
              </a:rPr>
              <a:t>Lifestyle </a:t>
            </a:r>
            <a:r>
              <a:rPr lang="en-US" sz="4000" dirty="0" err="1">
                <a:solidFill>
                  <a:srgbClr val="FFFFFF"/>
                </a:solidFill>
              </a:rPr>
              <a:t>periode</a:t>
            </a:r>
            <a:r>
              <a:rPr lang="en-US" sz="4000" dirty="0">
                <a:solidFill>
                  <a:srgbClr val="FFFFFF"/>
                </a:solidFill>
              </a:rPr>
              <a:t> 1: </a:t>
            </a:r>
            <a:r>
              <a:rPr lang="en-US" sz="4000" dirty="0" err="1">
                <a:solidFill>
                  <a:srgbClr val="FFFFFF"/>
                </a:solidFill>
              </a:rPr>
              <a:t>Mijn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leefomgeving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Week 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E17D3D-209E-2E4E-9F3D-B2BBFF81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7B15CEE8-C4C2-D540-AD13-2475C00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sz="1600">
                <a:solidFill>
                  <a:srgbClr val="FFFFFF"/>
                </a:solidFill>
              </a:rPr>
              <a:t>Koolhydraten/voedingsvezels</a:t>
            </a:r>
          </a:p>
        </p:txBody>
      </p:sp>
      <p:sp>
        <p:nvSpPr>
          <p:cNvPr id="16" name="Tijdelijke aanduiding voor inhoud 4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nl-NL" sz="1600">
                <a:solidFill>
                  <a:srgbClr val="000000"/>
                </a:solidFill>
              </a:rPr>
              <a:t>Zijn stoffen uit planten die mensen niet verteren, maar wel een belangrijke functie hebben in het lichaam.</a:t>
            </a:r>
          </a:p>
          <a:p>
            <a:r>
              <a:rPr lang="nl-NL" sz="1600">
                <a:solidFill>
                  <a:srgbClr val="000000"/>
                </a:solidFill>
              </a:rPr>
              <a:t>Dus 30 en 40 gram per dag</a:t>
            </a:r>
          </a:p>
          <a:p>
            <a:r>
              <a:rPr lang="nl-NL" sz="1600">
                <a:solidFill>
                  <a:srgbClr val="000000"/>
                </a:solidFill>
              </a:rPr>
              <a:t>Functie:</a:t>
            </a:r>
          </a:p>
          <a:p>
            <a:pPr lvl="1"/>
            <a:r>
              <a:rPr lang="nl-NL" sz="1600">
                <a:solidFill>
                  <a:srgbClr val="000000"/>
                </a:solidFill>
              </a:rPr>
              <a:t>Stimuleren kauwproces</a:t>
            </a:r>
          </a:p>
          <a:p>
            <a:pPr lvl="1"/>
            <a:r>
              <a:rPr lang="nl-NL" sz="1600">
                <a:solidFill>
                  <a:srgbClr val="000000"/>
                </a:solidFill>
              </a:rPr>
              <a:t>Remmend effect op de maagontleding</a:t>
            </a:r>
          </a:p>
          <a:p>
            <a:pPr lvl="1"/>
            <a:r>
              <a:rPr lang="nl-NL" sz="1600">
                <a:solidFill>
                  <a:srgbClr val="000000"/>
                </a:solidFill>
              </a:rPr>
              <a:t>Ondersteunen bloedglucosespiegel</a:t>
            </a:r>
          </a:p>
          <a:p>
            <a:pPr lvl="1"/>
            <a:r>
              <a:rPr lang="nl-NL" sz="1600">
                <a:solidFill>
                  <a:srgbClr val="000000"/>
                </a:solidFill>
              </a:rPr>
              <a:t>Zachtere ontlasting en bacteriegroei in darm en verlagen risico op darmontsteking vooral bij oudere mensen</a:t>
            </a:r>
          </a:p>
          <a:p>
            <a:pPr lvl="1"/>
            <a:r>
              <a:rPr lang="nl-NL" sz="1600">
                <a:solidFill>
                  <a:srgbClr val="000000"/>
                </a:solidFill>
              </a:rPr>
              <a:t>Verlaging slechte cholesterol</a:t>
            </a:r>
          </a:p>
          <a:p>
            <a:r>
              <a:rPr lang="nl-NL" sz="1600">
                <a:solidFill>
                  <a:srgbClr val="000000"/>
                </a:solidFill>
              </a:rPr>
              <a:t>Eet fruit i.p.v. het te drinken. Vervang witte, rijst, pasta en brood door zilvervliesrijst, volkoren/bruin boord en pasta. Rauwkost of gedroogde vruchten i.p.v. chips en koek. Vervang vlees regelmatig door peulvruchten. Minimaal 200 gram groenten per dag.</a:t>
            </a:r>
          </a:p>
        </p:txBody>
      </p:sp>
    </p:spTree>
    <p:extLst>
      <p:ext uri="{BB962C8B-B14F-4D97-AF65-F5344CB8AC3E}">
        <p14:creationId xmlns:p14="http://schemas.microsoft.com/office/powerpoint/2010/main" val="184949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8F711E4-A74A-3947-BD02-3ADA6CD4D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2" r="8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Bloedglucosespiegel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525638"/>
            <a:ext cx="6858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700" kern="1200">
                <a:solidFill>
                  <a:srgbClr val="00BBEA"/>
                </a:solidFill>
                <a:latin typeface="+mn-lt"/>
                <a:ea typeface="+mn-ea"/>
                <a:cs typeface="+mn-cs"/>
              </a:rPr>
              <a:t>Glycemische index ( hoe snel stijgt de bloedglucosespiegel van een product)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51" y="2509911"/>
            <a:ext cx="590057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7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C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Eiwitten minimaal 0,8 gram per kg lichaamsgewicht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r="4998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FFFFFF"/>
                </a:solidFill>
              </a:rPr>
              <a:t>Bouwstof voor het lichaam.</a:t>
            </a:r>
          </a:p>
          <a:p>
            <a:r>
              <a:rPr lang="nl-NL" sz="1700">
                <a:solidFill>
                  <a:srgbClr val="FFFFFF"/>
                </a:solidFill>
              </a:rPr>
              <a:t>Herstel en opbouw van spieren en (bot)weefsel.</a:t>
            </a:r>
          </a:p>
          <a:p>
            <a:r>
              <a:rPr lang="nl-NL" sz="1700">
                <a:solidFill>
                  <a:srgbClr val="FFFFFF"/>
                </a:solidFill>
              </a:rPr>
              <a:t>Spelen een belangrijke rol bij diverse fysiologische processen.</a:t>
            </a:r>
          </a:p>
          <a:p>
            <a:r>
              <a:rPr lang="nl-NL" sz="1700">
                <a:solidFill>
                  <a:srgbClr val="FFFFFF"/>
                </a:solidFill>
              </a:rPr>
              <a:t>Eiwitten geven sneller een verzadigd gevoel.</a:t>
            </a:r>
          </a:p>
          <a:p>
            <a:r>
              <a:rPr lang="nl-NL" sz="1700">
                <a:solidFill>
                  <a:srgbClr val="FFFFFF"/>
                </a:solidFill>
              </a:rPr>
              <a:t>Relatie afvallen en sporten.</a:t>
            </a:r>
          </a:p>
          <a:p>
            <a:r>
              <a:rPr lang="nl-NL" sz="1700">
                <a:solidFill>
                  <a:srgbClr val="FFFFFF"/>
                </a:solidFill>
              </a:rPr>
              <a:t>Groepen mensen die meer eiwitten nodig hebben.</a:t>
            </a:r>
          </a:p>
          <a:p>
            <a:endParaRPr lang="nl-NL" sz="1700">
              <a:solidFill>
                <a:srgbClr val="FFFFFF"/>
              </a:solidFill>
            </a:endParaRPr>
          </a:p>
          <a:p>
            <a:endParaRPr lang="nl-NL" sz="1700">
              <a:solidFill>
                <a:srgbClr val="FFFFFF"/>
              </a:solidFill>
            </a:endParaRPr>
          </a:p>
          <a:p>
            <a:endParaRPr lang="nl-NL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nl-NL" sz="2800"/>
              <a:t>Vetten 20%</a:t>
            </a:r>
            <a:r>
              <a:rPr lang="en-US" sz="2800"/>
              <a:t>-</a:t>
            </a:r>
            <a:r>
              <a:rPr lang="nl-NL" sz="2800"/>
              <a:t>40% (20-35% gewichtstoename)</a:t>
            </a:r>
            <a:br>
              <a:rPr lang="nl-NL" sz="2800"/>
            </a:br>
            <a:r>
              <a:rPr lang="nl-NL" sz="2800"/>
              <a:t>waarvan verzadigd vet max. 10%</a:t>
            </a:r>
          </a:p>
        </p:txBody>
      </p:sp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nl-NL" sz="1600"/>
              <a:t>Leverancier van voedingsstoffen en essentiële vetzuren                                   (vitamine A,D,E omega 3 en 6).</a:t>
            </a:r>
          </a:p>
          <a:p>
            <a:r>
              <a:rPr lang="nl-NL" sz="1600"/>
              <a:t>Opbouw cellen.</a:t>
            </a:r>
          </a:p>
          <a:p>
            <a:r>
              <a:rPr lang="nl-NL" sz="1600"/>
              <a:t>Isolatie.</a:t>
            </a:r>
          </a:p>
          <a:p>
            <a:r>
              <a:rPr lang="nl-NL" sz="1600"/>
              <a:t>Langere verzadiging door langer in de maag.</a:t>
            </a:r>
          </a:p>
          <a:p>
            <a:r>
              <a:rPr lang="nl-NL" sz="1600"/>
              <a:t>Verzadigde en onverzadigde vetten (later meer).</a:t>
            </a:r>
          </a:p>
          <a:p>
            <a:r>
              <a:rPr lang="nl-NL" sz="1600"/>
              <a:t>Levert meer kilocalorieën</a:t>
            </a:r>
          </a:p>
          <a:p>
            <a:endParaRPr lang="nl-NL" sz="160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r="-1" b="610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416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LDL &amp; HDL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3034262"/>
            <a:ext cx="8622615" cy="29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Alcohol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 gram alcohol levert 7 kilocalorieën.  </a:t>
            </a:r>
          </a:p>
          <a:p>
            <a:r>
              <a:rPr lang="nl-NL" dirty="0"/>
              <a:t>Geen voedingsstof, maar kan wel worden opgeslagen in vet.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0" y="3385566"/>
            <a:ext cx="4174406" cy="16837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17" y="3602510"/>
            <a:ext cx="26574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6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F9CF6B-EE69-3B40-B9CC-E88BBFC5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600" dirty="0" err="1">
                <a:solidFill>
                  <a:srgbClr val="FFFFFF"/>
                </a:solidFill>
              </a:rPr>
              <a:t>Belang</a:t>
            </a:r>
            <a:r>
              <a:rPr lang="en-US" sz="3600" dirty="0">
                <a:solidFill>
                  <a:srgbClr val="FFFFFF"/>
                </a:solidFill>
              </a:rPr>
              <a:t> van </a:t>
            </a:r>
            <a:r>
              <a:rPr lang="en-US" sz="3600" dirty="0" err="1">
                <a:solidFill>
                  <a:srgbClr val="FFFFFF"/>
                </a:solidFill>
              </a:rPr>
              <a:t>een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goede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nachtrust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185F8F-05D0-3344-849A-ACC714654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1" b="24326"/>
          <a:stretch/>
        </p:blipFill>
        <p:spPr>
          <a:xfrm>
            <a:off x="248675" y="2998154"/>
            <a:ext cx="4091938" cy="285496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29D29F2C-03F3-964B-9F2F-21C3C48EC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1" b="24326"/>
          <a:stretch/>
        </p:blipFill>
        <p:spPr>
          <a:xfrm>
            <a:off x="4833804" y="2998154"/>
            <a:ext cx="4091938" cy="285496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874A6A7-E255-BC49-8DBB-80F90B2CDDE4}"/>
              </a:ext>
            </a:extLst>
          </p:cNvPr>
          <p:cNvSpPr/>
          <p:nvPr/>
        </p:nvSpPr>
        <p:spPr>
          <a:xfrm>
            <a:off x="3874246" y="6254436"/>
            <a:ext cx="1919115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dirty="0">
                <a:hlinkClick r:id="rId4"/>
              </a:rPr>
              <a:t>Filmpje slaap!</a:t>
            </a:r>
            <a:endParaRPr lang="nl-NL" sz="2400" dirty="0"/>
          </a:p>
          <a:p>
            <a:pPr>
              <a:spcAft>
                <a:spcPts val="600"/>
              </a:spcAft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108431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BF44A49-C9E8-764B-AFFC-C0CD6BE68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673" y="1339850"/>
            <a:ext cx="431865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2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1054FA-3E84-D64C-B55F-A1838EEB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Nederlandse beweegrichtlijnen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AF67E1-7FE1-AC46-8470-A9281A48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2032097"/>
            <a:ext cx="8178799" cy="368045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76AB82C-6033-7C44-8FA1-7C03CB7026F7}"/>
              </a:ext>
            </a:extLst>
          </p:cNvPr>
          <p:cNvSpPr/>
          <p:nvPr/>
        </p:nvSpPr>
        <p:spPr>
          <a:xfrm>
            <a:off x="3131284" y="5863846"/>
            <a:ext cx="2881430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dirty="0">
                <a:hlinkClick r:id="rId4"/>
              </a:rPr>
              <a:t>Filmpje beweegrichtlijnen</a:t>
            </a:r>
            <a:endParaRPr lang="nl-NL" sz="2000" dirty="0"/>
          </a:p>
          <a:p>
            <a:pPr>
              <a:spcAft>
                <a:spcPts val="600"/>
              </a:spcAft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407478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60B3CE-4749-264D-B084-1CE52EF5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Doel deze week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AECB17F-6B66-4996-A0CF-3E8650FE7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09353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22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Gezamenlijke Evaluatie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C12DB86-0143-460C-9C28-B74243D2F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r>
              <a:rPr lang="nl-NL" sz="1500">
                <a:solidFill>
                  <a:srgbClr val="000000"/>
                </a:solidFill>
              </a:rPr>
              <a:t>Welke onderwerpen kwamen aanbod?</a:t>
            </a:r>
          </a:p>
          <a:p>
            <a:r>
              <a:rPr lang="nl-NL" sz="1500">
                <a:solidFill>
                  <a:srgbClr val="000000"/>
                </a:solidFill>
              </a:rPr>
              <a:t>Welke onderwerpen vind je interessant?</a:t>
            </a:r>
          </a:p>
          <a:p>
            <a:r>
              <a:rPr lang="nl-NL" sz="1500">
                <a:solidFill>
                  <a:srgbClr val="000000"/>
                </a:solidFill>
              </a:rPr>
              <a:t>Wat heb je gedurende deze les geleerd? </a:t>
            </a:r>
          </a:p>
          <a:p>
            <a:endParaRPr lang="nl-NL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9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Waar focussen we op bij Lifestyle en waarom?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Zorg heeft drie vormen:</a:t>
            </a:r>
          </a:p>
          <a:p>
            <a:pPr lvl="1"/>
            <a:r>
              <a:rPr lang="nl-NL" sz="2100" b="1" dirty="0"/>
              <a:t>Preventie</a:t>
            </a:r>
            <a:r>
              <a:rPr lang="nl-NL" sz="2100" dirty="0"/>
              <a:t>: zorgen dat men gezond blijft</a:t>
            </a:r>
          </a:p>
          <a:p>
            <a:pPr lvl="1"/>
            <a:r>
              <a:rPr lang="nl-NL" sz="2100" b="1" dirty="0">
                <a:solidFill>
                  <a:srgbClr val="000000"/>
                </a:solidFill>
              </a:rPr>
              <a:t>Cure</a:t>
            </a:r>
            <a:r>
              <a:rPr lang="nl-NL" sz="2100" dirty="0">
                <a:solidFill>
                  <a:srgbClr val="000000"/>
                </a:solidFill>
              </a:rPr>
              <a:t>: beter worden als men ziek is</a:t>
            </a:r>
          </a:p>
          <a:p>
            <a:pPr lvl="1"/>
            <a:r>
              <a:rPr lang="nl-NL" sz="2100" b="1" dirty="0">
                <a:solidFill>
                  <a:srgbClr val="000000"/>
                </a:solidFill>
              </a:rPr>
              <a:t>Care</a:t>
            </a:r>
            <a:r>
              <a:rPr lang="nl-NL" sz="2100" dirty="0">
                <a:solidFill>
                  <a:srgbClr val="000000"/>
                </a:solidFill>
              </a:rPr>
              <a:t>: zo goed mogelijk leven met een chronische ziekte</a:t>
            </a:r>
          </a:p>
        </p:txBody>
      </p:sp>
    </p:spTree>
    <p:extLst>
      <p:ext uri="{BB962C8B-B14F-4D97-AF65-F5344CB8AC3E}">
        <p14:creationId xmlns:p14="http://schemas.microsoft.com/office/powerpoint/2010/main" val="160479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Energiebalans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" y="2509911"/>
            <a:ext cx="768776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9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Dagelijkse energiebehoefte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4" y="499659"/>
            <a:ext cx="2747048" cy="274704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4" y="3610803"/>
            <a:ext cx="2747048" cy="274704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73321" y="2799889"/>
            <a:ext cx="4310390" cy="2987543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nl-NL" i="1" dirty="0">
                <a:solidFill>
                  <a:srgbClr val="FFFFFF"/>
                </a:solidFill>
              </a:rPr>
              <a:t>Wat is bepalend denken jullie? </a:t>
            </a:r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Voor iedereen hetzelfde?</a:t>
            </a:r>
          </a:p>
        </p:txBody>
      </p:sp>
    </p:spTree>
    <p:extLst>
      <p:ext uri="{BB962C8B-B14F-4D97-AF65-F5344CB8AC3E}">
        <p14:creationId xmlns:p14="http://schemas.microsoft.com/office/powerpoint/2010/main" val="9053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CD0C9BA-11E5-A24A-85F7-F9F98024C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b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Vullen of voeden?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16DDC7A1-4112-8842-B8F2-C063D0508C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9091" t="3115" b="18188"/>
          <a:stretch/>
        </p:blipFill>
        <p:spPr>
          <a:xfrm>
            <a:off x="3865366" y="1305524"/>
            <a:ext cx="4915159" cy="42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3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Gezonde voeding belangrijke rol!</a:t>
            </a: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06F91017-A8F6-2F42-B730-AF1F3CCB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975391"/>
            <a:ext cx="4915159" cy="49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4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2900">
                <a:solidFill>
                  <a:srgbClr val="FFFFFF"/>
                </a:solidFill>
              </a:rPr>
              <a:t>Voedingsstoffen</a:t>
            </a:r>
            <a:br>
              <a:rPr lang="en-US" sz="2900">
                <a:solidFill>
                  <a:srgbClr val="FFFFFF"/>
                </a:solidFill>
              </a:rPr>
            </a:br>
            <a:r>
              <a:rPr lang="en-US" sz="2900">
                <a:solidFill>
                  <a:srgbClr val="FFFFFF"/>
                </a:solidFill>
              </a:rPr>
              <a:t> Micro en macronutriënten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" y="307731"/>
            <a:ext cx="3997637" cy="3997637"/>
          </a:xfrm>
          <a:prstGeom prst="rect">
            <a:avLst/>
          </a:prstGeom>
        </p:spPr>
      </p:pic>
      <p:pic>
        <p:nvPicPr>
          <p:cNvPr id="8" name="Afbeelding 7" descr="Afbeelding met object&#10;&#10;Automatisch gegenereerde beschrijving">
            <a:extLst>
              <a:ext uri="{FF2B5EF4-FFF2-40B4-BE49-F238E27FC236}">
                <a16:creationId xmlns:a16="http://schemas.microsoft.com/office/drawing/2014/main" id="{24AF4FC5-BE05-1048-9F15-C35FD4FD9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8" r="20339" b="1"/>
          <a:stretch/>
        </p:blipFill>
        <p:spPr>
          <a:xfrm>
            <a:off x="4859193" y="307731"/>
            <a:ext cx="3997615" cy="3997637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74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2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Koolhydraten 40%-70%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3252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FFFFFF"/>
                </a:solidFill>
              </a:rPr>
              <a:t>Brandstof, reservebrandstof in de vorm van glycogeen in spieren en lever.</a:t>
            </a:r>
          </a:p>
          <a:p>
            <a:r>
              <a:rPr lang="nl-NL" sz="1700">
                <a:solidFill>
                  <a:srgbClr val="FFFFFF"/>
                </a:solidFill>
              </a:rPr>
              <a:t>Handhaven bloedglucosegehalte.</a:t>
            </a:r>
          </a:p>
          <a:p>
            <a:r>
              <a:rPr lang="nl-NL" sz="1700">
                <a:solidFill>
                  <a:srgbClr val="FFFFFF"/>
                </a:solidFill>
              </a:rPr>
              <a:t>Leveren snel energie (sneller dan vet).</a:t>
            </a:r>
          </a:p>
          <a:p>
            <a:r>
              <a:rPr lang="nl-NL" sz="1700">
                <a:solidFill>
                  <a:srgbClr val="FFFFFF"/>
                </a:solidFill>
              </a:rPr>
              <a:t>1 gram koolhydraten levert 4 kilocalorieën. </a:t>
            </a:r>
          </a:p>
          <a:p>
            <a:endParaRPr lang="nl-NL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96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4AFCC-2740-4056-B3A9-63CF5767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66A2D6-21C1-4A69-9CEB-EB2AB6BC3CFD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04a8cfdc-dc7c-4728-8468-1752323b6dc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581812-C9E4-4BDC-8507-F36D0811C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527</Words>
  <Application>Microsoft Macintosh PowerPoint</Application>
  <PresentationFormat>Diavoorstelling (4:3)</PresentationFormat>
  <Paragraphs>75</Paragraphs>
  <Slides>20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Lifestyle periode 1: Mijn leefomgeving Week 3</vt:lpstr>
      <vt:lpstr>Doel deze week</vt:lpstr>
      <vt:lpstr>Waar focussen we op bij Lifestyle en waarom?</vt:lpstr>
      <vt:lpstr>Energiebalans</vt:lpstr>
      <vt:lpstr>Dagelijkse energiebehoefte</vt:lpstr>
      <vt:lpstr>   Vullen of voeden?</vt:lpstr>
      <vt:lpstr>Gezonde voeding belangrijke rol!</vt:lpstr>
      <vt:lpstr>Voedingsstoffen  Micro en macronutriënten</vt:lpstr>
      <vt:lpstr>Koolhydraten 40%-70%</vt:lpstr>
      <vt:lpstr>Koolhydraten/voedingsvezels</vt:lpstr>
      <vt:lpstr>PowerPoint-presentatie</vt:lpstr>
      <vt:lpstr>Bloedglucosespiegel</vt:lpstr>
      <vt:lpstr>Eiwitten minimaal 0,8 gram per kg lichaamsgewicht </vt:lpstr>
      <vt:lpstr>Vetten 20%-40% (20-35% gewichtstoename) waarvan verzadigd vet max. 10%</vt:lpstr>
      <vt:lpstr>LDL &amp; HDL</vt:lpstr>
      <vt:lpstr>Alcohol</vt:lpstr>
      <vt:lpstr>Belang van een goede nachtrust</vt:lpstr>
      <vt:lpstr>PowerPoint-presentatie</vt:lpstr>
      <vt:lpstr>Nederlandse beweegrichtlijnen</vt:lpstr>
      <vt:lpstr>Gezamenlijke Evaluatie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periode 1: Mijn leefomgeving Week 3</dc:title>
  <dc:creator>Mariska de Rouw</dc:creator>
  <cp:lastModifiedBy>Mariska de Rouw</cp:lastModifiedBy>
  <cp:revision>3</cp:revision>
  <dcterms:created xsi:type="dcterms:W3CDTF">2019-09-12T06:45:51Z</dcterms:created>
  <dcterms:modified xsi:type="dcterms:W3CDTF">2019-09-12T11:28:38Z</dcterms:modified>
</cp:coreProperties>
</file>